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78" r:id="rId4"/>
    <p:sldId id="284" r:id="rId5"/>
    <p:sldId id="285" r:id="rId6"/>
    <p:sldId id="286" r:id="rId7"/>
    <p:sldId id="287" r:id="rId8"/>
    <p:sldId id="358" r:id="rId9"/>
    <p:sldId id="359" r:id="rId10"/>
    <p:sldId id="360" r:id="rId11"/>
    <p:sldId id="302" r:id="rId12"/>
    <p:sldId id="361" r:id="rId13"/>
    <p:sldId id="290" r:id="rId14"/>
    <p:sldId id="363" r:id="rId15"/>
    <p:sldId id="362" r:id="rId16"/>
    <p:sldId id="304" r:id="rId17"/>
    <p:sldId id="303" r:id="rId18"/>
    <p:sldId id="307" r:id="rId19"/>
    <p:sldId id="308" r:id="rId20"/>
    <p:sldId id="309" r:id="rId21"/>
    <p:sldId id="310" r:id="rId22"/>
    <p:sldId id="311" r:id="rId23"/>
    <p:sldId id="312" r:id="rId24"/>
    <p:sldId id="313" r:id="rId25"/>
    <p:sldId id="314" r:id="rId26"/>
    <p:sldId id="291" r:id="rId27"/>
    <p:sldId id="305" r:id="rId28"/>
    <p:sldId id="306" r:id="rId29"/>
    <p:sldId id="315" r:id="rId30"/>
    <p:sldId id="292" r:id="rId31"/>
    <p:sldId id="289" r:id="rId32"/>
    <p:sldId id="316" r:id="rId33"/>
    <p:sldId id="318" r:id="rId34"/>
    <p:sldId id="319" r:id="rId35"/>
    <p:sldId id="320" r:id="rId36"/>
    <p:sldId id="321" r:id="rId37"/>
    <p:sldId id="322" r:id="rId38"/>
    <p:sldId id="365" r:id="rId39"/>
    <p:sldId id="294" r:id="rId40"/>
    <p:sldId id="327" r:id="rId41"/>
    <p:sldId id="301" r:id="rId42"/>
    <p:sldId id="328" r:id="rId43"/>
    <p:sldId id="295" r:id="rId44"/>
    <p:sldId id="329" r:id="rId45"/>
    <p:sldId id="332" r:id="rId46"/>
    <p:sldId id="333" r:id="rId47"/>
    <p:sldId id="323" r:id="rId48"/>
    <p:sldId id="366" r:id="rId49"/>
    <p:sldId id="324" r:id="rId50"/>
    <p:sldId id="370" r:id="rId51"/>
    <p:sldId id="296" r:id="rId52"/>
    <p:sldId id="335" r:id="rId53"/>
    <p:sldId id="334" r:id="rId54"/>
    <p:sldId id="298" r:id="rId55"/>
    <p:sldId id="340" r:id="rId56"/>
    <p:sldId id="339" r:id="rId57"/>
    <p:sldId id="341" r:id="rId58"/>
    <p:sldId id="342" r:id="rId59"/>
    <p:sldId id="343" r:id="rId60"/>
    <p:sldId id="344" r:id="rId61"/>
    <p:sldId id="345" r:id="rId62"/>
    <p:sldId id="325" r:id="rId63"/>
    <p:sldId id="373" r:id="rId64"/>
    <p:sldId id="374" r:id="rId65"/>
    <p:sldId id="375" r:id="rId66"/>
    <p:sldId id="376" r:id="rId67"/>
    <p:sldId id="377" r:id="rId68"/>
    <p:sldId id="378" r:id="rId69"/>
    <p:sldId id="379" r:id="rId70"/>
    <p:sldId id="380" r:id="rId71"/>
    <p:sldId id="381" r:id="rId72"/>
    <p:sldId id="273"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78"/>
            <p14:sldId id="284"/>
            <p14:sldId id="285"/>
            <p14:sldId id="286"/>
          </p14:sldIdLst>
        </p14:section>
        <p14:section name="2. Length of a list" id="{4B96C9F4-57C2-49B7-ADE2-EF975DF2544B}">
          <p14:sldIdLst>
            <p14:sldId id="287"/>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Pythonic loops" id="{4B5842A6-EA10-4932-BF9E-3D01D69145C7}">
          <p14:sldIdLst>
            <p14:sldId id="301"/>
            <p14:sldId id="328"/>
          </p14:sldIdLst>
        </p14:section>
        <p14:section name="10.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1. More stuff: Repetition" id="{D95660F1-38EC-4C0D-873E-740E96548753}">
          <p14:sldIdLst>
            <p14:sldId id="370"/>
            <p14:sldId id="296"/>
            <p14:sldId id="335"/>
            <p14:sldId id="334"/>
          </p14:sldIdLst>
        </p14:section>
        <p14:section name="12. More stuff: Removing elements" id="{F74F89BE-C05E-4FDB-8FDF-9D83F3928EDC}">
          <p14:sldIdLst>
            <p14:sldId id="298"/>
            <p14:sldId id="340"/>
            <p14:sldId id="339"/>
            <p14:sldId id="341"/>
            <p14:sldId id="342"/>
            <p14:sldId id="343"/>
            <p14:sldId id="344"/>
            <p14:sldId id="345"/>
          </p14:sldIdLst>
        </p14:section>
        <p14:section name="Activity 5" id="{07B54D13-F52A-4F14-9EDD-3E06D69867AE}">
          <p14:sldIdLst>
            <p14:sldId id="325"/>
          </p14:sldIdLst>
        </p14:section>
        <p14:section name="13.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11/1/2021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34</a:t>
            </a:fld>
            <a:endParaRPr lang="en-US"/>
          </a:p>
        </p:txBody>
      </p:sp>
    </p:spTree>
    <p:extLst>
      <p:ext uri="{BB962C8B-B14F-4D97-AF65-F5344CB8AC3E}">
        <p14:creationId xmlns:p14="http://schemas.microsoft.com/office/powerpoint/2010/main" val="62390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11/1/2021</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11/1/2021</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4.xml"/><Relationship Id="rId4" Type="http://schemas.openxmlformats.org/officeDocument/2006/relationships/image" Target="../media/image39.jpg"/></Relationships>
</file>

<file path=ppt/slides/_rels/slide7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2021 – W3S1-2</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index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We can also use negative indexes.</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dirty="0"/>
              <a:t>Outline (Week3, Session1-2 – W3S1-2)</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Pythonic loops</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dirty="0">
                <a:solidFill>
                  <a:srgbClr val="7030A0"/>
                </a:solidFill>
              </a:rPr>
              <a:t>slicing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p:txBody>
      </p:sp>
    </p:spTree>
    <p:extLst>
      <p:ext uri="{BB962C8B-B14F-4D97-AF65-F5344CB8AC3E}">
        <p14:creationId xmlns:p14="http://schemas.microsoft.com/office/powerpoint/2010/main" val="343446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repeat</a:t>
            </a:r>
            <a:r>
              <a:rPr lang="en-US" dirty="0"/>
              <a:t> </a:t>
            </a:r>
            <a:r>
              <a:rPr lang="en-US" b="1" dirty="0"/>
              <a:t>the</a:t>
            </a:r>
            <a:r>
              <a:rPr lang="en-US" dirty="0"/>
              <a:t> </a:t>
            </a:r>
            <a:r>
              <a:rPr lang="en-US" b="1" dirty="0"/>
              <a:t>indexing</a:t>
            </a:r>
            <a:r>
              <a:rPr lang="en-US" dirty="0"/>
              <a:t> with </a:t>
            </a:r>
            <a:r>
              <a:rPr lang="en-US" b="1" dirty="0">
                <a:solidFill>
                  <a:srgbClr val="00B050"/>
                </a:solidFill>
              </a:rPr>
              <a:t>[]</a:t>
            </a:r>
            <a:r>
              <a:rPr lang="en-US" dirty="0"/>
              <a:t>,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17" y="2855595"/>
            <a:ext cx="2493107" cy="2430779"/>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567438" y="5286374"/>
            <a:ext cx="4627839" cy="1520091"/>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61285"/>
          <a:stretch/>
        </p:blipFill>
        <p:spPr>
          <a:xfrm>
            <a:off x="6172202" y="1376412"/>
            <a:ext cx="5887702" cy="1718480"/>
          </a:xfrm>
          <a:prstGeom prst="rect">
            <a:avLst/>
          </a:prstGeom>
        </p:spPr>
      </p:pic>
    </p:spTree>
    <p:extLst>
      <p:ext uri="{BB962C8B-B14F-4D97-AF65-F5344CB8AC3E}">
        <p14:creationId xmlns:p14="http://schemas.microsoft.com/office/powerpoint/2010/main" val="2999363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22DB583B-B4FE-4629-A405-B7E6BE15F830}"/>
              </a:ext>
            </a:extLst>
          </p:cNvPr>
          <p:cNvPicPr>
            <a:picLocks noChangeAspect="1"/>
          </p:cNvPicPr>
          <p:nvPr/>
        </p:nvPicPr>
        <p:blipFill rotWithShape="1">
          <a:blip r:embed="rId2"/>
          <a:srcRect l="10256" t="32000" r="58397" b="37231"/>
          <a:stretch/>
        </p:blipFill>
        <p:spPr>
          <a:xfrm>
            <a:off x="320432" y="3321897"/>
            <a:ext cx="11527692" cy="3536103"/>
          </a:xfrm>
          <a:prstGeom prst="rect">
            <a:avLst/>
          </a:prstGeom>
        </p:spPr>
      </p:pic>
    </p:spTree>
    <p:extLst>
      <p:ext uri="{BB962C8B-B14F-4D97-AF65-F5344CB8AC3E}">
        <p14:creationId xmlns:p14="http://schemas.microsoft.com/office/powerpoint/2010/main" val="2638536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22DB583B-B4FE-4629-A405-B7E6BE15F830}"/>
              </a:ext>
            </a:extLst>
          </p:cNvPr>
          <p:cNvPicPr>
            <a:picLocks noChangeAspect="1"/>
          </p:cNvPicPr>
          <p:nvPr/>
        </p:nvPicPr>
        <p:blipFill rotWithShape="1">
          <a:blip r:embed="rId2"/>
          <a:srcRect l="10256" t="32000" r="58397" b="37231"/>
          <a:stretch/>
        </p:blipFill>
        <p:spPr>
          <a:xfrm>
            <a:off x="320432" y="3321897"/>
            <a:ext cx="11527692" cy="3536103"/>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18ACC02-B365-4576-A194-A1CA994F395A}"/>
                  </a:ext>
                </a:extLst>
              </p:cNvPr>
              <p:cNvSpPr txBox="1"/>
              <p:nvPr/>
            </p:nvSpPr>
            <p:spPr>
              <a:xfrm>
                <a:off x="5828323" y="3517282"/>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517282"/>
                <a:ext cx="6238631" cy="2369880"/>
              </a:xfrm>
              <a:prstGeom prst="rect">
                <a:avLst/>
              </a:prstGeom>
              <a:blipFill>
                <a:blip r:embed="rId3"/>
                <a:stretch>
                  <a:fillRect l="-1652" t="-1772" b="-4051"/>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160841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2"/>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50374"/>
          <a:stretch/>
        </p:blipFill>
        <p:spPr>
          <a:xfrm>
            <a:off x="6172202" y="1376412"/>
            <a:ext cx="5887702" cy="3078357"/>
          </a:xfrm>
          <a:prstGeom prst="rect">
            <a:avLst/>
          </a:prstGeom>
        </p:spPr>
      </p:pic>
    </p:spTree>
    <p:extLst>
      <p:ext uri="{BB962C8B-B14F-4D97-AF65-F5344CB8AC3E}">
        <p14:creationId xmlns:p14="http://schemas.microsoft.com/office/powerpoint/2010/main" val="186469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244970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759E-F661-4618-9911-80EECDBC9E87}"/>
              </a:ext>
            </a:extLst>
          </p:cNvPr>
          <p:cNvSpPr>
            <a:spLocks noGrp="1"/>
          </p:cNvSpPr>
          <p:nvPr>
            <p:ph type="title"/>
          </p:nvPr>
        </p:nvSpPr>
        <p:spPr/>
        <p:txBody>
          <a:bodyPr/>
          <a:lstStyle/>
          <a:p>
            <a:r>
              <a:rPr lang="en-US" dirty="0"/>
              <a:t>Activity 5 - Friend list removal</a:t>
            </a:r>
            <a:endParaRPr lang="en-GB" dirty="0"/>
          </a:p>
        </p:txBody>
      </p:sp>
      <p:sp>
        <p:nvSpPr>
          <p:cNvPr id="3" name="Content Placeholder 2">
            <a:extLst>
              <a:ext uri="{FF2B5EF4-FFF2-40B4-BE49-F238E27FC236}">
                <a16:creationId xmlns:a16="http://schemas.microsoft.com/office/drawing/2014/main" id="{08483D9E-4D79-400B-8B98-2E502851E79C}"/>
              </a:ext>
            </a:extLst>
          </p:cNvPr>
          <p:cNvSpPr>
            <a:spLocks noGrp="1"/>
          </p:cNvSpPr>
          <p:nvPr>
            <p:ph sz="half" idx="1"/>
          </p:nvPr>
        </p:nvSpPr>
        <p:spPr>
          <a:xfrm>
            <a:off x="838200" y="1825624"/>
            <a:ext cx="5181600" cy="5032375"/>
          </a:xfrm>
        </p:spPr>
        <p:txBody>
          <a:bodyPr>
            <a:normAutofit fontScale="92500"/>
          </a:bodyPr>
          <a:lstStyle/>
          <a:p>
            <a:r>
              <a:rPr lang="en-US" dirty="0"/>
              <a:t>Let us consider you have a friends list, </a:t>
            </a:r>
            <a:r>
              <a:rPr lang="en-US" b="1" dirty="0" err="1"/>
              <a:t>friends_list</a:t>
            </a:r>
            <a:r>
              <a:rPr lang="en-US" dirty="0"/>
              <a:t>, defined as</a:t>
            </a:r>
          </a:p>
          <a:p>
            <a:pPr marL="0" indent="0">
              <a:buNone/>
            </a:pPr>
            <a:r>
              <a:rPr lang="en-US" dirty="0" err="1"/>
              <a:t>friends_list</a:t>
            </a:r>
            <a:r>
              <a:rPr lang="en-US" dirty="0"/>
              <a:t> = ["Matt", "Chris", "Tony", "Oka", "Sergey"]</a:t>
            </a:r>
          </a:p>
          <a:p>
            <a:r>
              <a:rPr lang="en-US" dirty="0"/>
              <a:t>Let us now assume, we would like to unfriend a group of specific friends, as a list, </a:t>
            </a:r>
            <a:r>
              <a:rPr lang="en-GB" b="1" dirty="0"/>
              <a:t>unfriend</a:t>
            </a:r>
            <a:endParaRPr lang="en-US" dirty="0"/>
          </a:p>
          <a:p>
            <a:pPr marL="0" indent="0">
              <a:buNone/>
            </a:pPr>
            <a:r>
              <a:rPr lang="en-GB" dirty="0"/>
              <a:t>unfriend = ["Chris", "Tony"]</a:t>
            </a:r>
          </a:p>
          <a:p>
            <a:pPr marL="0" indent="0">
              <a:buNone/>
            </a:pPr>
            <a:r>
              <a:rPr lang="en-US" dirty="0"/>
              <a:t>Write a function </a:t>
            </a:r>
            <a:r>
              <a:rPr lang="en-US" b="1" dirty="0" err="1"/>
              <a:t>unfriend_list</a:t>
            </a:r>
            <a:r>
              <a:rPr lang="en-US" b="1" dirty="0"/>
              <a:t>()</a:t>
            </a:r>
            <a:r>
              <a:rPr lang="en-US" dirty="0"/>
              <a:t>,</a:t>
            </a:r>
            <a:r>
              <a:rPr lang="en-US" b="1" dirty="0"/>
              <a:t> </a:t>
            </a:r>
            <a:r>
              <a:rPr lang="en-US" dirty="0"/>
              <a:t>which:</a:t>
            </a:r>
          </a:p>
          <a:p>
            <a:r>
              <a:rPr lang="en-US" dirty="0"/>
              <a:t>receives a friends list, </a:t>
            </a:r>
            <a:r>
              <a:rPr lang="en-US" b="1" dirty="0" err="1"/>
              <a:t>friends_list</a:t>
            </a:r>
            <a:r>
              <a:rPr lang="en-US" dirty="0"/>
              <a:t>, as its first input parameter,</a:t>
            </a:r>
          </a:p>
          <a:p>
            <a:pPr marL="0" indent="0">
              <a:buNone/>
            </a:pPr>
            <a:endParaRPr lang="en-GB" dirty="0"/>
          </a:p>
        </p:txBody>
      </p:sp>
      <p:sp>
        <p:nvSpPr>
          <p:cNvPr id="4" name="Content Placeholder 3">
            <a:extLst>
              <a:ext uri="{FF2B5EF4-FFF2-40B4-BE49-F238E27FC236}">
                <a16:creationId xmlns:a16="http://schemas.microsoft.com/office/drawing/2014/main" id="{EC9BB7ED-5DB8-4E54-9A6B-098F46076337}"/>
              </a:ext>
            </a:extLst>
          </p:cNvPr>
          <p:cNvSpPr>
            <a:spLocks noGrp="1"/>
          </p:cNvSpPr>
          <p:nvPr>
            <p:ph sz="half" idx="2"/>
          </p:nvPr>
        </p:nvSpPr>
        <p:spPr>
          <a:xfrm>
            <a:off x="6172200" y="1825624"/>
            <a:ext cx="5181600" cy="5032375"/>
          </a:xfrm>
        </p:spPr>
        <p:txBody>
          <a:bodyPr>
            <a:normAutofit fontScale="92500"/>
          </a:bodyPr>
          <a:lstStyle/>
          <a:p>
            <a:r>
              <a:rPr lang="en-US" dirty="0"/>
              <a:t>receives a list of people to unfriend and remove from the friends list, </a:t>
            </a:r>
            <a:r>
              <a:rPr lang="en-US" b="1" dirty="0"/>
              <a:t>unfriend</a:t>
            </a:r>
            <a:r>
              <a:rPr lang="en-US" dirty="0"/>
              <a:t>, as its second input parameter,</a:t>
            </a:r>
          </a:p>
          <a:p>
            <a:r>
              <a:rPr lang="en-US" dirty="0"/>
              <a:t>returns the updated friend list </a:t>
            </a:r>
            <a:r>
              <a:rPr lang="en-US" b="1" dirty="0" err="1"/>
              <a:t>friends_list</a:t>
            </a:r>
            <a:r>
              <a:rPr lang="en-US" dirty="0"/>
              <a:t>, where the friends in </a:t>
            </a:r>
            <a:r>
              <a:rPr lang="en-US" b="1" dirty="0"/>
              <a:t>unfriend</a:t>
            </a:r>
            <a:r>
              <a:rPr lang="en-US" dirty="0"/>
              <a:t> have been removed from </a:t>
            </a:r>
            <a:r>
              <a:rPr lang="en-US" b="1" dirty="0" err="1"/>
              <a:t>friends_list</a:t>
            </a:r>
            <a:r>
              <a:rPr lang="en-US" dirty="0"/>
              <a:t>.</a:t>
            </a:r>
          </a:p>
          <a:p>
            <a:r>
              <a:rPr lang="en-US" dirty="0"/>
              <a:t>Note that if a name written in </a:t>
            </a:r>
            <a:r>
              <a:rPr lang="en-US" b="1" dirty="0"/>
              <a:t>unfriend</a:t>
            </a:r>
            <a:r>
              <a:rPr lang="en-US" dirty="0"/>
              <a:t> does not appear in the </a:t>
            </a:r>
            <a:r>
              <a:rPr lang="en-US" b="1" dirty="0" err="1"/>
              <a:t>friends_list</a:t>
            </a:r>
            <a:r>
              <a:rPr lang="en-US" dirty="0"/>
              <a:t>, we should simply ignore this name.</a:t>
            </a:r>
            <a:endParaRPr lang="en-GB" dirty="0"/>
          </a:p>
        </p:txBody>
      </p:sp>
    </p:spTree>
    <p:extLst>
      <p:ext uri="{BB962C8B-B14F-4D97-AF65-F5344CB8AC3E}">
        <p14:creationId xmlns:p14="http://schemas.microsoft.com/office/powerpoint/2010/main" val="2783665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p:txBody>
      </p:sp>
    </p:spTree>
    <p:extLst>
      <p:ext uri="{BB962C8B-B14F-4D97-AF65-F5344CB8AC3E}">
        <p14:creationId xmlns:p14="http://schemas.microsoft.com/office/powerpoint/2010/main" val="435455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Pythonic loops</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index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4051</TotalTime>
  <Words>4566</Words>
  <Application>Microsoft Office PowerPoint</Application>
  <PresentationFormat>Widescreen</PresentationFormat>
  <Paragraphs>374</Paragraphs>
  <Slides>82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2021 – W3S1-2 The list type</vt:lpstr>
      <vt:lpstr>Outline (Week3, Session1-2 – W3S1-2)</vt:lpstr>
      <vt:lpstr>The list type</vt:lpstr>
      <vt:lpstr>The list type</vt:lpstr>
      <vt:lpstr>The list type</vt:lpstr>
      <vt:lpstr>The list type</vt:lpstr>
      <vt:lpstr>Length of a list</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“Pythonic” loops</vt:lpstr>
      <vt:lpstr>“Pythonic” loops</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Activity 5 - Friend list removal</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626</cp:revision>
  <dcterms:created xsi:type="dcterms:W3CDTF">2020-05-19T08:08:47Z</dcterms:created>
  <dcterms:modified xsi:type="dcterms:W3CDTF">2021-11-01T01:47:09Z</dcterms:modified>
</cp:coreProperties>
</file>